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omments/modernComment_104_9CC06B84.xml" ContentType="application/vnd.ms-powerpoint.comments+xml"/>
  <Override PartName="/ppt/comments/modernComment_112_BEB9B62D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75" r:id="rId3"/>
    <p:sldId id="274" r:id="rId4"/>
    <p:sldId id="270" r:id="rId5"/>
    <p:sldId id="273" r:id="rId6"/>
    <p:sldId id="271" r:id="rId7"/>
    <p:sldId id="276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D38BE4-F300-A904-75D0-3031A7C093EB}" name="Calvin Brown (NHS Lanarkshire)" initials="CB" userId="S::browncal@nhsl.lanarkshire.scot.nhs.uk::b450f5fa-d043-4033-aabb-025e04b823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F02C48-F0D2-16FC-3DC0-010D8CCF0953}" v="2" dt="2026-08-17T06:33:5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2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modernComment_104_9CC06B8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0738A97-10E8-497A-B588-8C0B62317450}" authorId="{2ED38BE4-F300-A904-75D0-3031A7C093EB}" status="resolved" created="2026-08-14T15:38:18.97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29856132" sldId="260"/>
      <ac:spMk id="7" creationId="{00000000-0000-0000-0000-000000000000}"/>
      <ac:txMk cp="0">
        <ac:context len="41" hash="3356723206"/>
      </ac:txMk>
    </ac:txMkLst>
    <p188:pos x="1787453" y="153063"/>
    <p188:txBody>
      <a:bodyPr/>
      <a:lstStyle/>
      <a:p>
        <a:r>
          <a:rPr lang="en-GB"/>
          <a:t>Personalise with the name and date of each community board</a:t>
        </a:r>
      </a:p>
    </p188:txBody>
  </p188:cm>
</p188:cmLst>
</file>

<file path=ppt/comments/modernComment_112_BEB9B6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AB5B9A1-FCD7-41ED-8CEB-7FF66AB8D565}" authorId="{2ED38BE4-F300-A904-75D0-3031A7C093EB}" status="resolved" created="2026-08-14T15:57:28.91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99841837" sldId="274"/>
      <ac:spMk id="19" creationId="{537CCDB2-A5D8-44EB-5EA8-C04DFDF822C7}"/>
    </ac:deMkLst>
    <p188:txBody>
      <a:bodyPr/>
      <a:lstStyle/>
      <a:p>
        <a:r>
          <a:rPr lang="en-GB"/>
          <a:t>This reads like a formally agreed governance process. Which I don’t think is the case. I’ve changed the title to soften this.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6381C-607A-0D4B-BFF3-6B3334309AE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94D49-E3B8-C442-BB10-12F66114F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7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0E65AFC-BB00-0542-A023-104793758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E7BD87-53A4-0331-A4A9-F926335790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149" y="3859817"/>
            <a:ext cx="6275522" cy="1402194"/>
          </a:xfrm>
        </p:spPr>
        <p:txBody>
          <a:bodyPr anchor="t" anchorCtr="0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document title</a:t>
            </a:r>
            <a:br>
              <a:rPr lang="en-GB"/>
            </a:br>
            <a:r>
              <a:rPr lang="en-GB"/>
              <a:t>Line 2 if needed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15942-F541-4612-4AA3-0F3A57F86D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148" y="5383603"/>
            <a:ext cx="5525849" cy="52051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title</a:t>
            </a:r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AB0202-04E3-A026-B693-EEFBBE5665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99" y="423830"/>
            <a:ext cx="1133915" cy="113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B3C202-2065-984D-A84E-8A143B0D4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2258" y="559455"/>
            <a:ext cx="2121262" cy="8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86311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70" userDrawn="1">
          <p15:clr>
            <a:srgbClr val="FBAE40"/>
          </p15:clr>
        </p15:guide>
        <p15:guide id="4" orient="horz" pos="867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AA7A22F8-4567-67A2-FA1C-0779147337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5170" y="658019"/>
            <a:ext cx="10021660" cy="5541962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2386585465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A780FC6-3BCF-2D30-ACD1-03BFE9458C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5170" y="658019"/>
            <a:ext cx="10021660" cy="5541962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2172877893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C1976-86A1-7647-1B37-54F8E943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A14F96-3F72-7BF9-0BD8-A322D6745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E25A5-67D2-86AE-ECDB-35E878B24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A5409-0373-0CE8-0D19-0E482D4F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7773-5624-7D4D-AEFE-44915887CBE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05919-9560-F0E5-CFDD-E7D94F77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https://www.monklands.org/reset-phase-q-and-a/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81553-6235-F996-5D7C-49247D01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EB8-A5B9-B246-A42E-EE23BA41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99617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6FFC09B-B464-6347-920B-DDE5D954D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E7BD87-53A4-0331-A4A9-F926335790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149" y="3057681"/>
            <a:ext cx="6275522" cy="1402194"/>
          </a:xfrm>
        </p:spPr>
        <p:txBody>
          <a:bodyPr anchor="t" anchorCtr="0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document title</a:t>
            </a:r>
            <a:br>
              <a:rPr lang="en-GB"/>
            </a:br>
            <a:r>
              <a:rPr lang="en-GB"/>
              <a:t>Line 2 if needed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15942-F541-4612-4AA3-0F3A57F86D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148" y="4581467"/>
            <a:ext cx="5525849" cy="52051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title</a:t>
            </a:r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AB0202-04E3-A026-B693-EEFBBE5665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8" y="5453743"/>
            <a:ext cx="1022840" cy="102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D52C5D-4011-AB45-B249-DFE4126AF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2258" y="559455"/>
            <a:ext cx="2121262" cy="8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05396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70" userDrawn="1">
          <p15:clr>
            <a:srgbClr val="FBAE40"/>
          </p15:clr>
        </p15:guide>
        <p15:guide id="4" orient="horz" pos="867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08340-9D45-259E-E7C4-AB8C6CEED4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148" y="365125"/>
            <a:ext cx="3992366" cy="14605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DE6B0D7-5D8C-E9C3-B5B2-23811F2374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34000" y="0"/>
            <a:ext cx="6858000" cy="685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7913B5-B8A0-C6EE-6CA2-888E23D423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64" y="1895021"/>
            <a:ext cx="4202566" cy="4462236"/>
          </a:xfr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dolore facilis ad </a:t>
            </a:r>
            <a:r>
              <a:rPr lang="en-GB" err="1"/>
              <a:t>eius</a:t>
            </a:r>
            <a:r>
              <a:rPr lang="en-GB"/>
              <a:t> id </a:t>
            </a:r>
            <a:r>
              <a:rPr lang="en-GB" err="1"/>
              <a:t>totam</a:t>
            </a:r>
            <a:r>
              <a:rPr lang="en-GB"/>
              <a:t> sit </a:t>
            </a:r>
            <a:r>
              <a:rPr lang="en-GB" err="1"/>
              <a:t>architecto</a:t>
            </a:r>
            <a:r>
              <a:rPr lang="en-GB"/>
              <a:t>.</a:t>
            </a:r>
          </a:p>
          <a:p>
            <a:pPr lvl="0"/>
            <a:r>
              <a:rPr lang="en-US"/>
              <a:t>Lorem ipsum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unde</a:t>
            </a:r>
            <a:r>
              <a:rPr lang="en-GB"/>
              <a:t> </a:t>
            </a:r>
            <a:r>
              <a:rPr lang="en-GB" err="1"/>
              <a:t>quisquam</a:t>
            </a:r>
            <a:r>
              <a:rPr lang="en-GB"/>
              <a:t> quo </a:t>
            </a:r>
            <a:r>
              <a:rPr lang="en-GB" err="1"/>
              <a:t>dolores</a:t>
            </a:r>
            <a:r>
              <a:rPr lang="en-GB"/>
              <a:t> </a:t>
            </a:r>
            <a:r>
              <a:rPr lang="en-GB" err="1"/>
              <a:t>dolorumh</a:t>
            </a:r>
            <a:r>
              <a:rPr lang="en-GB"/>
              <a:t> </a:t>
            </a:r>
            <a:r>
              <a:rPr lang="en-GB" err="1"/>
              <a:t>iure</a:t>
            </a:r>
            <a:r>
              <a:rPr lang="en-GB"/>
              <a:t> et </a:t>
            </a:r>
            <a:r>
              <a:rPr lang="en-GB" err="1"/>
              <a:t>quia</a:t>
            </a:r>
            <a:r>
              <a:rPr lang="en-GB"/>
              <a:t> rerum.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</a:t>
            </a:r>
            <a:r>
              <a:rPr lang="en-US" err="1"/>
              <a:t>dolorem</a:t>
            </a:r>
            <a:r>
              <a:rPr lang="en-US"/>
              <a:t> rem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eius</a:t>
            </a:r>
            <a:r>
              <a:rPr lang="en-US"/>
              <a:t> id </a:t>
            </a:r>
            <a:r>
              <a:rPr lang="en-US" err="1"/>
              <a:t>totam</a:t>
            </a:r>
            <a:r>
              <a:rPr lang="en-US"/>
              <a:t> </a:t>
            </a:r>
            <a:r>
              <a:rPr lang="en-US" err="1"/>
              <a:t>tempora</a:t>
            </a:r>
            <a:r>
              <a:rPr lang="en-US"/>
              <a:t> sit </a:t>
            </a:r>
            <a:r>
              <a:rPr lang="en-US" err="1"/>
              <a:t>fuga</a:t>
            </a:r>
            <a:r>
              <a:rPr lang="en-US"/>
              <a:t> </a:t>
            </a:r>
            <a:r>
              <a:rPr lang="en-US" err="1"/>
              <a:t>architecto</a:t>
            </a:r>
            <a:r>
              <a:rPr lang="en-US"/>
              <a:t> vel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quisquam</a:t>
            </a:r>
            <a:r>
              <a:rPr lang="en-US"/>
              <a:t> quo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dolorum</a:t>
            </a:r>
            <a:r>
              <a:rPr lang="en-US"/>
              <a:t>! Ut </a:t>
            </a:r>
            <a:r>
              <a:rPr lang="en-US" err="1"/>
              <a:t>officiis</a:t>
            </a:r>
            <a:r>
              <a:rPr lang="en-US"/>
              <a:t> </a:t>
            </a:r>
            <a:r>
              <a:rPr lang="en-US" err="1"/>
              <a:t>asperiores</a:t>
            </a:r>
            <a:r>
              <a:rPr lang="en-US"/>
              <a:t> hic </a:t>
            </a:r>
            <a:r>
              <a:rPr lang="en-US" err="1"/>
              <a:t>iure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490353-9A33-7942-9B8D-53A1CD24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410" b="38141"/>
          <a:stretch/>
        </p:blipFill>
        <p:spPr>
          <a:xfrm>
            <a:off x="0" y="4608013"/>
            <a:ext cx="1808314" cy="22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69519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7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86C06434-BEAE-5B04-A33E-CE6FCF0A4B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34000" y="0"/>
            <a:ext cx="6858000" cy="685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58163128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F623-B826-78DA-B0CF-C27644991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1942647"/>
            <a:ext cx="3885293" cy="1309233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heading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FD646-CC97-BC06-757B-A1F694439C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1" y="3530600"/>
            <a:ext cx="4055155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dolore facilis ad </a:t>
            </a:r>
            <a:r>
              <a:rPr lang="en-GB" err="1"/>
              <a:t>dolorem</a:t>
            </a:r>
            <a:r>
              <a:rPr lang="en-GB"/>
              <a:t> rem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eius</a:t>
            </a:r>
            <a:r>
              <a:rPr lang="en-GB"/>
              <a:t> id </a:t>
            </a:r>
            <a:r>
              <a:rPr lang="en-GB" err="1"/>
              <a:t>totam</a:t>
            </a:r>
            <a:r>
              <a:rPr lang="en-GB"/>
              <a:t> </a:t>
            </a:r>
            <a:r>
              <a:rPr lang="en-GB" err="1"/>
              <a:t>tempora</a:t>
            </a:r>
            <a:r>
              <a:rPr lang="en-GB"/>
              <a:t> sit </a:t>
            </a:r>
            <a:r>
              <a:rPr lang="en-GB" err="1"/>
              <a:t>fuga</a:t>
            </a:r>
            <a:r>
              <a:rPr lang="en-GB"/>
              <a:t> </a:t>
            </a:r>
            <a:r>
              <a:rPr lang="en-GB" err="1"/>
              <a:t>architecto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unde</a:t>
            </a:r>
            <a:r>
              <a:rPr lang="en-GB"/>
              <a:t> </a:t>
            </a:r>
            <a:r>
              <a:rPr lang="en-GB" err="1"/>
              <a:t>quisquam</a:t>
            </a:r>
            <a:r>
              <a:rPr lang="en-GB"/>
              <a:t> quo </a:t>
            </a:r>
            <a:r>
              <a:rPr lang="en-GB" err="1"/>
              <a:t>dolores</a:t>
            </a:r>
            <a:r>
              <a:rPr lang="en-GB"/>
              <a:t> </a:t>
            </a:r>
            <a:r>
              <a:rPr lang="en-GB" err="1"/>
              <a:t>dolorum</a:t>
            </a:r>
            <a:r>
              <a:rPr lang="en-GB"/>
              <a:t>! Ut </a:t>
            </a:r>
            <a:r>
              <a:rPr lang="en-GB" err="1"/>
              <a:t>officiis</a:t>
            </a:r>
            <a:r>
              <a:rPr lang="en-GB"/>
              <a:t> </a:t>
            </a:r>
            <a:r>
              <a:rPr lang="en-GB" err="1"/>
              <a:t>asperiores</a:t>
            </a:r>
            <a:r>
              <a:rPr lang="en-GB"/>
              <a:t> hic </a:t>
            </a:r>
            <a:r>
              <a:rPr lang="en-GB" err="1"/>
              <a:t>iure</a:t>
            </a:r>
            <a:r>
              <a:rPr lang="en-GB"/>
              <a:t> </a:t>
            </a:r>
            <a:r>
              <a:rPr lang="en-GB" err="1"/>
              <a:t>fuga</a:t>
            </a:r>
            <a:r>
              <a:rPr lang="en-GB"/>
              <a:t> et </a:t>
            </a:r>
            <a:r>
              <a:rPr lang="en-GB" err="1"/>
              <a:t>quia</a:t>
            </a:r>
            <a:r>
              <a:rPr lang="en-GB"/>
              <a:t> rerum.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5A26B308-D7D4-8FAB-7897-DFD00ECC12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695904"/>
            <a:ext cx="5471885" cy="3730172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4169350643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08340-9D45-259E-E7C4-AB8C6CEED4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14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A76E1-0CB0-2233-F5BC-048155897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48" y="1825625"/>
            <a:ext cx="10515600" cy="4351338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8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400"/>
            </a:lvl3pPr>
            <a:lvl4pPr>
              <a:buClr>
                <a:schemeClr val="accent2"/>
              </a:buClr>
              <a:defRPr sz="1200"/>
            </a:lvl4pPr>
            <a:lvl5pPr>
              <a:buClr>
                <a:schemeClr val="accent2"/>
              </a:buClr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4508A-036A-E943-BE72-76391B3D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755" t="39619" b="-1478"/>
          <a:stretch/>
        </p:blipFill>
        <p:spPr>
          <a:xfrm rot="10800000">
            <a:off x="10395994" y="4608011"/>
            <a:ext cx="1796006" cy="22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71172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959BF1C-C544-D403-CDCA-BD5AD12CDB81}"/>
              </a:ext>
            </a:extLst>
          </p:cNvPr>
          <p:cNvSpPr txBox="1">
            <a:spLocks/>
          </p:cNvSpPr>
          <p:nvPr userDrawn="1"/>
        </p:nvSpPr>
        <p:spPr>
          <a:xfrm>
            <a:off x="594148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E54D45-1AA0-C240-B3C0-A698D8E32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755" t="39619" b="-1478"/>
          <a:stretch/>
        </p:blipFill>
        <p:spPr>
          <a:xfrm rot="10800000">
            <a:off x="10395994" y="4608011"/>
            <a:ext cx="1796006" cy="22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409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CC19-0F12-7C25-0D10-A3312870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205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D12134-11DC-8437-1202-8542DCD7B3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1664" y="1800225"/>
            <a:ext cx="4928280" cy="4368346"/>
          </a:xfr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dolore facilis ad </a:t>
            </a:r>
            <a:r>
              <a:rPr lang="en-GB" err="1"/>
              <a:t>dolorem</a:t>
            </a:r>
            <a:r>
              <a:rPr lang="en-GB"/>
              <a:t> rem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eius</a:t>
            </a:r>
            <a:r>
              <a:rPr lang="en-GB"/>
              <a:t> id </a:t>
            </a:r>
            <a:r>
              <a:rPr lang="en-GB" err="1"/>
              <a:t>totam</a:t>
            </a:r>
            <a:r>
              <a:rPr lang="en-GB"/>
              <a:t> </a:t>
            </a:r>
            <a:r>
              <a:rPr lang="en-GB" err="1"/>
              <a:t>tempora</a:t>
            </a:r>
            <a:r>
              <a:rPr lang="en-GB"/>
              <a:t> sit </a:t>
            </a:r>
            <a:r>
              <a:rPr lang="en-GB" err="1"/>
              <a:t>fuga</a:t>
            </a:r>
            <a:r>
              <a:rPr lang="en-GB"/>
              <a:t> </a:t>
            </a:r>
            <a:r>
              <a:rPr lang="en-GB" err="1"/>
              <a:t>architecto</a:t>
            </a:r>
            <a:r>
              <a:rPr lang="en-GB"/>
              <a:t> </a:t>
            </a:r>
          </a:p>
          <a:p>
            <a:pPr lvl="0"/>
            <a:r>
              <a:rPr lang="en-US"/>
              <a:t>Lorem ipsum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unde</a:t>
            </a:r>
            <a:r>
              <a:rPr lang="en-GB"/>
              <a:t> </a:t>
            </a:r>
            <a:r>
              <a:rPr lang="en-GB" err="1"/>
              <a:t>quisquam</a:t>
            </a:r>
            <a:r>
              <a:rPr lang="en-GB"/>
              <a:t> quo </a:t>
            </a:r>
            <a:r>
              <a:rPr lang="en-GB" err="1"/>
              <a:t>dolores</a:t>
            </a:r>
            <a:r>
              <a:rPr lang="en-GB"/>
              <a:t> </a:t>
            </a:r>
            <a:r>
              <a:rPr lang="en-GB" err="1"/>
              <a:t>dolorum</a:t>
            </a:r>
            <a:r>
              <a:rPr lang="en-GB"/>
              <a:t>! Ut </a:t>
            </a:r>
            <a:r>
              <a:rPr lang="en-GB" err="1"/>
              <a:t>officiis</a:t>
            </a:r>
            <a:r>
              <a:rPr lang="en-GB"/>
              <a:t> </a:t>
            </a:r>
            <a:r>
              <a:rPr lang="en-GB" err="1"/>
              <a:t>asperiores</a:t>
            </a:r>
            <a:r>
              <a:rPr lang="en-GB"/>
              <a:t> hic </a:t>
            </a:r>
            <a:r>
              <a:rPr lang="en-GB" err="1"/>
              <a:t>iure</a:t>
            </a:r>
            <a:r>
              <a:rPr lang="en-GB"/>
              <a:t> </a:t>
            </a:r>
            <a:r>
              <a:rPr lang="en-GB" err="1"/>
              <a:t>fuga</a:t>
            </a:r>
            <a:r>
              <a:rPr lang="en-GB"/>
              <a:t> et </a:t>
            </a:r>
            <a:r>
              <a:rPr lang="en-GB" err="1"/>
              <a:t>quia</a:t>
            </a:r>
            <a:r>
              <a:rPr lang="en-GB"/>
              <a:t> rerum.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dolore facilis </a:t>
            </a:r>
          </a:p>
          <a:p>
            <a:pPr lvl="0"/>
            <a:r>
              <a:rPr lang="en-US"/>
              <a:t>Lorem ipsum </a:t>
            </a:r>
            <a:r>
              <a:rPr lang="en-US" err="1"/>
              <a:t>dolorem</a:t>
            </a:r>
            <a:r>
              <a:rPr lang="en-US"/>
              <a:t> rem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eius</a:t>
            </a:r>
            <a:r>
              <a:rPr lang="en-US"/>
              <a:t> id </a:t>
            </a:r>
            <a:r>
              <a:rPr lang="en-US" err="1"/>
              <a:t>totam</a:t>
            </a:r>
            <a:r>
              <a:rPr lang="en-US"/>
              <a:t> </a:t>
            </a:r>
            <a:r>
              <a:rPr lang="en-US" err="1"/>
              <a:t>tempora</a:t>
            </a:r>
            <a:r>
              <a:rPr lang="en-US"/>
              <a:t> sit </a:t>
            </a:r>
            <a:r>
              <a:rPr lang="en-US" err="1"/>
              <a:t>fuga</a:t>
            </a:r>
            <a:r>
              <a:rPr lang="en-US"/>
              <a:t> </a:t>
            </a:r>
            <a:r>
              <a:rPr lang="en-US" err="1"/>
              <a:t>architecto</a:t>
            </a:r>
            <a:r>
              <a:rPr lang="en-US"/>
              <a:t> vel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quisquam</a:t>
            </a:r>
            <a:r>
              <a:rPr lang="en-US"/>
              <a:t> quo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dolorum</a:t>
            </a:r>
            <a:r>
              <a:rPr lang="en-US"/>
              <a:t>! Ut </a:t>
            </a:r>
            <a:r>
              <a:rPr lang="en-US" err="1"/>
              <a:t>officiis</a:t>
            </a:r>
            <a:r>
              <a:rPr lang="en-US"/>
              <a:t> </a:t>
            </a:r>
            <a:r>
              <a:rPr lang="en-US" err="1"/>
              <a:t>asperiores</a:t>
            </a:r>
            <a:r>
              <a:rPr lang="en-US"/>
              <a:t> hic </a:t>
            </a:r>
            <a:r>
              <a:rPr lang="en-US" err="1"/>
              <a:t>iure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 et </a:t>
            </a:r>
            <a:r>
              <a:rPr lang="en-US" err="1"/>
              <a:t>quia</a:t>
            </a:r>
            <a:r>
              <a:rPr lang="en-US"/>
              <a:t> rerum.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B6D3498-2EB4-08D8-6E5B-36B77ADE305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8365" y="2071489"/>
            <a:ext cx="4499428" cy="3871429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758972369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7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7847971-4C49-BB8D-1103-90C3C847F93C}"/>
              </a:ext>
            </a:extLst>
          </p:cNvPr>
          <p:cNvSpPr/>
          <p:nvPr userDrawn="1"/>
        </p:nvSpPr>
        <p:spPr>
          <a:xfrm>
            <a:off x="0" y="0"/>
            <a:ext cx="45263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4CCD7-791D-D88F-E5FC-0E7A1DB1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11" y="476410"/>
            <a:ext cx="3547583" cy="158099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51912-0CC4-C47E-06E1-64C2F1A8AA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7" y="987425"/>
            <a:ext cx="6414701" cy="5198222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add image or chart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0A3C3-5F66-74E7-02E6-56649F45F40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94111" y="2057400"/>
            <a:ext cx="3547583" cy="3429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add text or bullets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1A8954-3BDE-D141-A1DF-FB70D0503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410" b="38141"/>
          <a:stretch/>
        </p:blipFill>
        <p:spPr>
          <a:xfrm>
            <a:off x="0" y="4608013"/>
            <a:ext cx="1808314" cy="22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45805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  <p15:guide id="2" orient="horz" pos="30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763473-06CA-C529-4D45-1B204FDBE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4B28B-7BD2-E869-553F-122D46278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B0F84-96E3-09A7-8F64-4697335C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47773-5624-7D4D-AEFE-44915887CBE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C5555-A38F-DE8A-3EBA-948A35B52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https://www.monklands.org/reset-phase-q-and-a/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33BE7-1534-AE44-BA25-904A1C496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6DEB8-A5B9-B246-A42E-EE23BA41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1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3" r:id="rId4"/>
    <p:sldLayoutId id="2147483651" r:id="rId5"/>
    <p:sldLayoutId id="2147483650" r:id="rId6"/>
    <p:sldLayoutId id="2147483654" r:id="rId7"/>
    <p:sldLayoutId id="2147483652" r:id="rId8"/>
    <p:sldLayoutId id="2147483656" r:id="rId9"/>
    <p:sldLayoutId id="2147483662" r:id="rId10"/>
    <p:sldLayoutId id="2147483655" r:id="rId11"/>
    <p:sldLayoutId id="2147483657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4_9CC06B8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12_BEB9B62D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monklands.org/reset-phase-q-and-a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/>
          <p:cNvSpPr/>
          <p:nvPr/>
        </p:nvSpPr>
        <p:spPr>
          <a:xfrm>
            <a:off x="640080" y="1874520"/>
            <a:ext cx="530352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0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Monklands Replacement</a:t>
            </a:r>
            <a:endParaRPr lang="en-US" sz="3000"/>
          </a:p>
          <a:p>
            <a:pPr marL="0" indent="0">
              <a:lnSpc>
                <a:spcPct val="90000"/>
              </a:lnSpc>
              <a:buNone/>
            </a:pPr>
            <a:r>
              <a:rPr lang="en-US" sz="3000" b="1">
                <a:solidFill>
                  <a:srgbClr val="FFFFFF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Project Reset</a:t>
            </a:r>
            <a:endParaRPr lang="en-US" sz="3000"/>
          </a:p>
        </p:txBody>
      </p:sp>
      <p:sp>
        <p:nvSpPr>
          <p:cNvPr id="7" name="Text 1"/>
          <p:cNvSpPr/>
          <p:nvPr/>
        </p:nvSpPr>
        <p:spPr>
          <a:xfrm>
            <a:off x="667512" y="3122342"/>
            <a:ext cx="4663440" cy="398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9DDBB"/>
                </a:solidFill>
              </a:rPr>
              <a:t>Community Board Presentation</a:t>
            </a:r>
          </a:p>
          <a:p>
            <a:r>
              <a:rPr lang="en-US" sz="1450" b="1" dirty="0">
                <a:solidFill>
                  <a:srgbClr val="A9DDBB"/>
                </a:solidFill>
                <a:cs typeface="Arial"/>
              </a:rPr>
              <a:t>August 2026</a:t>
            </a:r>
          </a:p>
        </p:txBody>
      </p:sp>
      <p:sp>
        <p:nvSpPr>
          <p:cNvPr id="8" name="Shape 2"/>
          <p:cNvSpPr/>
          <p:nvPr/>
        </p:nvSpPr>
        <p:spPr>
          <a:xfrm>
            <a:off x="667512" y="3794760"/>
            <a:ext cx="3931920" cy="18288"/>
          </a:xfrm>
          <a:prstGeom prst="rect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3"/>
          <p:cNvSpPr/>
          <p:nvPr/>
        </p:nvSpPr>
        <p:spPr>
          <a:xfrm>
            <a:off x="667512" y="4069080"/>
            <a:ext cx="4887714" cy="1869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2F5F8"/>
                </a:solidFill>
              </a:rPr>
              <a:t>What the reset means, </a:t>
            </a:r>
            <a:r>
              <a:rPr lang="en-GB" sz="2000" dirty="0">
                <a:solidFill>
                  <a:srgbClr val="F2F5F8"/>
                </a:solidFill>
              </a:rPr>
              <a:t>what has changed, what has not yet been decided, and how communities will be involved as the work develops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98561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E861D-A9C7-E30E-9472-EB30CEFA8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D68345-DD04-646C-35F8-DDA037370674}"/>
              </a:ext>
            </a:extLst>
          </p:cNvPr>
          <p:cNvSpPr/>
          <p:nvPr/>
        </p:nvSpPr>
        <p:spPr>
          <a:xfrm>
            <a:off x="2252150" y="336549"/>
            <a:ext cx="7783430" cy="19252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459A44-CD0E-31B3-7AC6-CFFD82D858C1}"/>
              </a:ext>
            </a:extLst>
          </p:cNvPr>
          <p:cNvSpPr/>
          <p:nvPr/>
        </p:nvSpPr>
        <p:spPr>
          <a:xfrm rot="16200000">
            <a:off x="4936383" y="-68615"/>
            <a:ext cx="3968924" cy="9339074"/>
          </a:xfrm>
          <a:prstGeom prst="rect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EF7BACE1-C65B-289F-AEAD-0B48F0AB838D}"/>
              </a:ext>
            </a:extLst>
          </p:cNvPr>
          <p:cNvSpPr/>
          <p:nvPr/>
        </p:nvSpPr>
        <p:spPr>
          <a:xfrm>
            <a:off x="2597075" y="826545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/>
              <a:t>Why is there a reset?</a:t>
            </a:r>
            <a:endParaRPr lang="en-US" sz="3200">
              <a:cs typeface="Arial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65FDFEE6-0057-738F-127C-5142D606C368}"/>
              </a:ext>
            </a:extLst>
          </p:cNvPr>
          <p:cNvSpPr/>
          <p:nvPr/>
        </p:nvSpPr>
        <p:spPr>
          <a:xfrm>
            <a:off x="2597075" y="1098301"/>
            <a:ext cx="7597833" cy="14258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/>
              <a:t>A change to the route, not a withdrawal of the commitment.</a:t>
            </a:r>
            <a:endParaRPr lang="en-US" sz="2000">
              <a:cs typeface="Arial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1CBA8FF3-48F1-1EB0-4B18-E9711ACBD295}"/>
              </a:ext>
            </a:extLst>
          </p:cNvPr>
          <p:cNvSpPr/>
          <p:nvPr/>
        </p:nvSpPr>
        <p:spPr>
          <a:xfrm>
            <a:off x="6148914" y="4152560"/>
            <a:ext cx="431596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180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F63890-E789-4B2E-6BBA-5BF16921EBDE}"/>
              </a:ext>
            </a:extLst>
          </p:cNvPr>
          <p:cNvSpPr/>
          <p:nvPr/>
        </p:nvSpPr>
        <p:spPr>
          <a:xfrm>
            <a:off x="2869298" y="3173863"/>
            <a:ext cx="91357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GB" b="1" dirty="0">
                <a:solidFill>
                  <a:srgbClr val="FFFFFF"/>
                </a:solidFill>
              </a:rPr>
              <a:t>Cabinet Secretary Announcement on 25 June 2026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The Full Business Case will not be approved in its current form due to cost.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Commitment to a new hospital at the Wester Moffat site.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Project must undergo a reset at pace.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Reset supported by the Scottish Government and West of Scotland sub-national group.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Revised proposals expected within 12 months of the announcement.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Ambition to begin construction in 2028, subject to Ministerial decisions.</a:t>
            </a:r>
          </a:p>
          <a:p>
            <a:pPr fontAlgn="t"/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370BA4-E893-7366-49FE-7F7C3546B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172" y="336176"/>
            <a:ext cx="1123950" cy="762000"/>
          </a:xfrm>
          <a:prstGeom prst="rect">
            <a:avLst/>
          </a:prstGeom>
        </p:spPr>
      </p:pic>
      <p:pic>
        <p:nvPicPr>
          <p:cNvPr id="27" name="Picture 26" descr="A logo for a hospital&#10;&#10;AI-generated content may be incorrect.">
            <a:extLst>
              <a:ext uri="{FF2B5EF4-FFF2-40B4-BE49-F238E27FC236}">
                <a16:creationId xmlns:a16="http://schemas.microsoft.com/office/drawing/2014/main" id="{F575CE3B-5A3E-E075-4C6F-8F6BF6576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" y="474850"/>
            <a:ext cx="2076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2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9933-0DE7-722F-F2A3-8B331E0A1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D01DA3-7BC2-6317-A5B9-03BC799208D2}"/>
              </a:ext>
            </a:extLst>
          </p:cNvPr>
          <p:cNvSpPr/>
          <p:nvPr/>
        </p:nvSpPr>
        <p:spPr>
          <a:xfrm>
            <a:off x="2145063" y="553906"/>
            <a:ext cx="7829699" cy="59535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1EFC9D2-4C36-E80A-3255-EF186CD4224D}"/>
              </a:ext>
            </a:extLst>
          </p:cNvPr>
          <p:cNvSpPr txBox="1">
            <a:spLocks/>
          </p:cNvSpPr>
          <p:nvPr/>
        </p:nvSpPr>
        <p:spPr>
          <a:xfrm>
            <a:off x="2485246" y="1553714"/>
            <a:ext cx="4119288" cy="37298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537CCDB2-A5D8-44EB-5EA8-C04DFDF822C7}"/>
              </a:ext>
            </a:extLst>
          </p:cNvPr>
          <p:cNvSpPr/>
          <p:nvPr/>
        </p:nvSpPr>
        <p:spPr>
          <a:xfrm>
            <a:off x="3879331" y="558898"/>
            <a:ext cx="5149317" cy="67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/>
              <a:t>What we expect to happen next</a:t>
            </a:r>
            <a:endParaRPr lang="en-US" sz="2800" dirty="0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CCDC9ACC-DB0F-2013-BAF0-DDE78E7D57EA}"/>
              </a:ext>
            </a:extLst>
          </p:cNvPr>
          <p:cNvSpPr/>
          <p:nvPr/>
        </p:nvSpPr>
        <p:spPr>
          <a:xfrm>
            <a:off x="2262652" y="1387892"/>
            <a:ext cx="438912" cy="46893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DA85FCA8-D6A2-4626-978D-2B622A888DF6}"/>
              </a:ext>
            </a:extLst>
          </p:cNvPr>
          <p:cNvSpPr/>
          <p:nvPr/>
        </p:nvSpPr>
        <p:spPr>
          <a:xfrm>
            <a:off x="2901137" y="1259994"/>
            <a:ext cx="6458147" cy="69474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Evidence and options</a:t>
            </a: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E64EC81E-475E-454D-F616-7F0B37F7ED85}"/>
              </a:ext>
            </a:extLst>
          </p:cNvPr>
          <p:cNvSpPr/>
          <p:nvPr/>
        </p:nvSpPr>
        <p:spPr>
          <a:xfrm>
            <a:off x="2866155" y="1508460"/>
            <a:ext cx="6208777" cy="973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/>
              <a:t>Update assumptions, risks and options.</a:t>
            </a:r>
          </a:p>
        </p:txBody>
      </p:sp>
      <p:sp>
        <p:nvSpPr>
          <p:cNvPr id="29" name="Shape 6">
            <a:extLst>
              <a:ext uri="{FF2B5EF4-FFF2-40B4-BE49-F238E27FC236}">
                <a16:creationId xmlns:a16="http://schemas.microsoft.com/office/drawing/2014/main" id="{EC42AC6E-EBE6-F3D5-7BC5-A692B58C3A23}"/>
              </a:ext>
            </a:extLst>
          </p:cNvPr>
          <p:cNvSpPr/>
          <p:nvPr/>
        </p:nvSpPr>
        <p:spPr>
          <a:xfrm>
            <a:off x="2227670" y="2654444"/>
            <a:ext cx="438912" cy="438912"/>
          </a:xfrm>
          <a:prstGeom prst="ellipse">
            <a:avLst/>
          </a:prstGeom>
          <a:solidFill>
            <a:srgbClr val="9EC8EA"/>
          </a:solidFill>
          <a:ln w="12700">
            <a:solidFill>
              <a:srgbClr val="9EC8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9685B60D-3E06-3CB9-0D82-AA420BBD76EF}"/>
              </a:ext>
            </a:extLst>
          </p:cNvPr>
          <p:cNvSpPr/>
          <p:nvPr/>
        </p:nvSpPr>
        <p:spPr>
          <a:xfrm>
            <a:off x="2866155" y="2526545"/>
            <a:ext cx="6458147" cy="69474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</a:rPr>
              <a:t>Engagement and assurance</a:t>
            </a:r>
            <a:endParaRPr lang="en-US" sz="240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E9B185C8-02AE-E134-DCDC-146D9EEA6C36}"/>
              </a:ext>
            </a:extLst>
          </p:cNvPr>
          <p:cNvSpPr/>
          <p:nvPr/>
        </p:nvSpPr>
        <p:spPr>
          <a:xfrm>
            <a:off x="2866155" y="2879709"/>
            <a:ext cx="6208777" cy="973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/>
              <a:t>Test impacts with clinical, operational, staff and community perspectives.</a:t>
            </a:r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1085EEF0-55A6-4651-7271-9372F7D6D2CA}"/>
              </a:ext>
            </a:extLst>
          </p:cNvPr>
          <p:cNvSpPr/>
          <p:nvPr/>
        </p:nvSpPr>
        <p:spPr>
          <a:xfrm>
            <a:off x="2234997" y="3940682"/>
            <a:ext cx="438912" cy="438912"/>
          </a:xfrm>
          <a:prstGeom prst="ellipse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987728B5-337F-3A0C-DD4F-A8719A6D137F}"/>
              </a:ext>
            </a:extLst>
          </p:cNvPr>
          <p:cNvSpPr/>
          <p:nvPr/>
        </p:nvSpPr>
        <p:spPr>
          <a:xfrm>
            <a:off x="2936119" y="3782308"/>
            <a:ext cx="6458147" cy="69474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</a:rPr>
              <a:t>Board and partner review</a:t>
            </a:r>
            <a:endParaRPr lang="en-US" sz="240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3F3E3632-28E6-482B-D207-22FC18CBCF93}"/>
              </a:ext>
            </a:extLst>
          </p:cNvPr>
          <p:cNvSpPr/>
          <p:nvPr/>
        </p:nvSpPr>
        <p:spPr>
          <a:xfrm>
            <a:off x="2924158" y="4155097"/>
            <a:ext cx="6208777" cy="973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/>
              <a:t>Consider affordability, deliverability and clinical implications.</a:t>
            </a:r>
          </a:p>
        </p:txBody>
      </p:sp>
      <p:sp>
        <p:nvSpPr>
          <p:cNvPr id="41" name="Shape 14">
            <a:extLst>
              <a:ext uri="{FF2B5EF4-FFF2-40B4-BE49-F238E27FC236}">
                <a16:creationId xmlns:a16="http://schemas.microsoft.com/office/drawing/2014/main" id="{486ACABB-54AB-48D3-EB1A-3432CF7288D3}"/>
              </a:ext>
            </a:extLst>
          </p:cNvPr>
          <p:cNvSpPr/>
          <p:nvPr/>
        </p:nvSpPr>
        <p:spPr>
          <a:xfrm>
            <a:off x="2234997" y="5273604"/>
            <a:ext cx="438912" cy="438912"/>
          </a:xfrm>
          <a:prstGeom prst="ellipse">
            <a:avLst/>
          </a:prstGeom>
          <a:solidFill>
            <a:srgbClr val="C650C8"/>
          </a:solidFill>
          <a:ln w="12700">
            <a:solidFill>
              <a:srgbClr val="C650C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16">
            <a:extLst>
              <a:ext uri="{FF2B5EF4-FFF2-40B4-BE49-F238E27FC236}">
                <a16:creationId xmlns:a16="http://schemas.microsoft.com/office/drawing/2014/main" id="{53A79FE5-DB41-159E-C6C1-AD66708E85A5}"/>
              </a:ext>
            </a:extLst>
          </p:cNvPr>
          <p:cNvSpPr/>
          <p:nvPr/>
        </p:nvSpPr>
        <p:spPr>
          <a:xfrm>
            <a:off x="2873482" y="5145705"/>
            <a:ext cx="6458147" cy="69474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</a:rPr>
              <a:t>Ministerial decision</a:t>
            </a:r>
            <a:endParaRPr lang="en-US" sz="2400"/>
          </a:p>
        </p:txBody>
      </p:sp>
      <p:sp>
        <p:nvSpPr>
          <p:cNvPr id="45" name="Text 17">
            <a:extLst>
              <a:ext uri="{FF2B5EF4-FFF2-40B4-BE49-F238E27FC236}">
                <a16:creationId xmlns:a16="http://schemas.microsoft.com/office/drawing/2014/main" id="{8C0C8670-3BC7-10BF-5D1A-351CEB290A1A}"/>
              </a:ext>
            </a:extLst>
          </p:cNvPr>
          <p:cNvSpPr/>
          <p:nvPr/>
        </p:nvSpPr>
        <p:spPr>
          <a:xfrm>
            <a:off x="2819872" y="5535577"/>
            <a:ext cx="6208777" cy="973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/>
              <a:t>Refreshed plans expected to be presented to Ministers in 2027.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04093DB-8051-EF7F-3BF5-AEAA33BFA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525" y="470647"/>
            <a:ext cx="1123950" cy="762000"/>
          </a:xfrm>
          <a:prstGeom prst="rect">
            <a:avLst/>
          </a:prstGeom>
        </p:spPr>
      </p:pic>
      <p:pic>
        <p:nvPicPr>
          <p:cNvPr id="49" name="Picture 48" descr="A logo for a hospital&#10;&#10;AI-generated content may be incorrect.">
            <a:extLst>
              <a:ext uri="{FF2B5EF4-FFF2-40B4-BE49-F238E27FC236}">
                <a16:creationId xmlns:a16="http://schemas.microsoft.com/office/drawing/2014/main" id="{D035B3DF-9753-AA69-4828-B02AFC494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" y="474850"/>
            <a:ext cx="2076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418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 0"/>
          <p:cNvSpPr/>
          <p:nvPr/>
        </p:nvSpPr>
        <p:spPr>
          <a:xfrm>
            <a:off x="3537473" y="781812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has not changed?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5" name="Text 1"/>
          <p:cNvSpPr/>
          <p:nvPr/>
        </p:nvSpPr>
        <p:spPr>
          <a:xfrm>
            <a:off x="2496221" y="1446366"/>
            <a:ext cx="9108219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The Scottish Government has reaffirmed its commitment to a new Monklands hospital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8" name="Text 5"/>
          <p:cNvSpPr/>
          <p:nvPr/>
        </p:nvSpPr>
        <p:spPr>
          <a:xfrm>
            <a:off x="950976" y="2183130"/>
            <a:ext cx="3046978" cy="6961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New hospital commitment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2" name="Shape 3"/>
          <p:cNvSpPr/>
          <p:nvPr/>
        </p:nvSpPr>
        <p:spPr>
          <a:xfrm>
            <a:off x="806698" y="3110206"/>
            <a:ext cx="3383280" cy="1508760"/>
          </a:xfrm>
          <a:prstGeom prst="roundRect">
            <a:avLst>
              <a:gd name="adj" fmla="val 3030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3" name="Text 6"/>
          <p:cNvSpPr/>
          <p:nvPr/>
        </p:nvSpPr>
        <p:spPr>
          <a:xfrm>
            <a:off x="1035298" y="3233650"/>
            <a:ext cx="2962656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>
                <a:solidFill>
                  <a:srgbClr val="3F4B5B"/>
                </a:solidFill>
              </a:rPr>
              <a:t>The Scottish Government remains committed to building a new Monklands hospital at Wester Moffat.</a:t>
            </a:r>
            <a:endParaRPr lang="en-US"/>
          </a:p>
        </p:txBody>
      </p:sp>
      <p:sp>
        <p:nvSpPr>
          <p:cNvPr id="84" name="Shape 4"/>
          <p:cNvSpPr/>
          <p:nvPr/>
        </p:nvSpPr>
        <p:spPr>
          <a:xfrm>
            <a:off x="806698" y="3110206"/>
            <a:ext cx="91440" cy="1508760"/>
          </a:xfrm>
          <a:prstGeom prst="rect">
            <a:avLst/>
          </a:prstGeom>
          <a:solidFill>
            <a:srgbClr val="A9DDBB"/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5" name="Shape 7"/>
          <p:cNvSpPr/>
          <p:nvPr/>
        </p:nvSpPr>
        <p:spPr>
          <a:xfrm>
            <a:off x="4358129" y="3110206"/>
            <a:ext cx="3383280" cy="1508760"/>
          </a:xfrm>
          <a:prstGeom prst="roundRect">
            <a:avLst>
              <a:gd name="adj" fmla="val 3030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6" name="Shape 8"/>
          <p:cNvSpPr/>
          <p:nvPr/>
        </p:nvSpPr>
        <p:spPr>
          <a:xfrm>
            <a:off x="4358129" y="3110206"/>
            <a:ext cx="91440" cy="1508760"/>
          </a:xfrm>
          <a:prstGeom prst="rect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7" name="Text 9"/>
          <p:cNvSpPr/>
          <p:nvPr/>
        </p:nvSpPr>
        <p:spPr>
          <a:xfrm>
            <a:off x="4586729" y="2183130"/>
            <a:ext cx="3046978" cy="6961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Core acute services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8" name="Text 10"/>
          <p:cNvSpPr/>
          <p:nvPr/>
        </p:nvSpPr>
        <p:spPr>
          <a:xfrm>
            <a:off x="4586729" y="3233650"/>
            <a:ext cx="2962656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3F4B5B"/>
                </a:solidFill>
              </a:rPr>
              <a:t>Core services will be retained in the new acute hospital, including A&amp;E.</a:t>
            </a:r>
            <a:endParaRPr lang="en-US"/>
          </a:p>
        </p:txBody>
      </p:sp>
      <p:sp>
        <p:nvSpPr>
          <p:cNvPr id="92" name="Shape 11"/>
          <p:cNvSpPr/>
          <p:nvPr/>
        </p:nvSpPr>
        <p:spPr>
          <a:xfrm>
            <a:off x="8162033" y="3110206"/>
            <a:ext cx="2999232" cy="1508760"/>
          </a:xfrm>
          <a:prstGeom prst="roundRect">
            <a:avLst>
              <a:gd name="adj" fmla="val 3030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3" name="Shape 12"/>
          <p:cNvSpPr/>
          <p:nvPr/>
        </p:nvSpPr>
        <p:spPr>
          <a:xfrm flipH="1">
            <a:off x="8056258" y="3110206"/>
            <a:ext cx="118477" cy="1508760"/>
          </a:xfrm>
          <a:prstGeom prst="rect">
            <a:avLst/>
          </a:prstGeom>
          <a:solidFill>
            <a:srgbClr val="9EC8EA"/>
          </a:solidFill>
          <a:ln w="12700">
            <a:solidFill>
              <a:srgbClr val="9EC8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4" name="Text 13"/>
          <p:cNvSpPr/>
          <p:nvPr/>
        </p:nvSpPr>
        <p:spPr>
          <a:xfrm>
            <a:off x="8174735" y="2183130"/>
            <a:ext cx="2701104" cy="6961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Current hospital continues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5" name="Text 14"/>
          <p:cNvSpPr/>
          <p:nvPr/>
        </p:nvSpPr>
        <p:spPr>
          <a:xfrm>
            <a:off x="8366760" y="3233650"/>
            <a:ext cx="262635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3F4B5B"/>
                </a:solidFill>
              </a:rPr>
              <a:t>There is no immediate change to how patients access services as a result of the reset</a:t>
            </a:r>
            <a:endParaRPr lang="en-US" dirty="0"/>
          </a:p>
        </p:txBody>
      </p:sp>
      <p:sp>
        <p:nvSpPr>
          <p:cNvPr id="96" name="Shape 15"/>
          <p:cNvSpPr/>
          <p:nvPr/>
        </p:nvSpPr>
        <p:spPr>
          <a:xfrm>
            <a:off x="1107399" y="5058295"/>
            <a:ext cx="9875520" cy="1051560"/>
          </a:xfrm>
          <a:prstGeom prst="roundRect">
            <a:avLst>
              <a:gd name="adj" fmla="val 6957"/>
            </a:avLst>
          </a:prstGeom>
          <a:solidFill>
            <a:srgbClr val="2D2F48"/>
          </a:solidFill>
          <a:ln w="12700">
            <a:solidFill>
              <a:srgbClr val="2D2F4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7" name="Text 17"/>
          <p:cNvSpPr/>
          <p:nvPr/>
        </p:nvSpPr>
        <p:spPr>
          <a:xfrm>
            <a:off x="1381719" y="5561215"/>
            <a:ext cx="923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</a:rPr>
              <a:t>The reset is a change to the route, not a withdrawal of the commitment to a replacement hospital for Lanarkshire.</a:t>
            </a:r>
            <a:endParaRPr lang="en-US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E6F806-AB26-1075-C714-DC432DD0D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790" y="526676"/>
            <a:ext cx="1123950" cy="762000"/>
          </a:xfrm>
          <a:prstGeom prst="rect">
            <a:avLst/>
          </a:prstGeom>
        </p:spPr>
      </p:pic>
      <p:pic>
        <p:nvPicPr>
          <p:cNvPr id="4" name="Picture 3" descr="A logo for a hospital&#10;&#10;AI-generated content may be incorrect.">
            <a:extLst>
              <a:ext uri="{FF2B5EF4-FFF2-40B4-BE49-F238E27FC236}">
                <a16:creationId xmlns:a16="http://schemas.microsoft.com/office/drawing/2014/main" id="{5B6D4C9A-AEFA-2894-2A31-CBE58DE9A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" y="474850"/>
            <a:ext cx="2076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4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7D636-51D5-BD4A-BE1F-9711C8241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B61ADAEE-6B6F-BB37-1917-FE997655D92A}"/>
              </a:ext>
            </a:extLst>
          </p:cNvPr>
          <p:cNvSpPr/>
          <p:nvPr/>
        </p:nvSpPr>
        <p:spPr>
          <a:xfrm>
            <a:off x="2083080" y="591260"/>
            <a:ext cx="7927848" cy="5955654"/>
          </a:xfrm>
          <a:prstGeom prst="roundRect">
            <a:avLst>
              <a:gd name="adj" fmla="val 1284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F117F5D4-8288-5813-666E-2B77708F8F9B}"/>
              </a:ext>
            </a:extLst>
          </p:cNvPr>
          <p:cNvSpPr/>
          <p:nvPr/>
        </p:nvSpPr>
        <p:spPr>
          <a:xfrm>
            <a:off x="3294774" y="670218"/>
            <a:ext cx="628857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D2F48"/>
                </a:solidFill>
              </a:rPr>
              <a:t>What will the reset consider?</a:t>
            </a:r>
            <a:endParaRPr lang="en-US" sz="28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FD7B68F4-62A6-96AB-6101-037A3CB292EB}"/>
              </a:ext>
            </a:extLst>
          </p:cNvPr>
          <p:cNvSpPr/>
          <p:nvPr/>
        </p:nvSpPr>
        <p:spPr>
          <a:xfrm>
            <a:off x="3135170" y="1522999"/>
            <a:ext cx="5666786" cy="6658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3F4B5B"/>
                </a:solidFill>
              </a:rPr>
              <a:t>The way services are delivered in the hospital and what could be provided closer to home.</a:t>
            </a:r>
            <a:endParaRPr lang="en-US" sz="2400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BBEB06FF-378E-11D8-F9BD-24B0EED8FC60}"/>
              </a:ext>
            </a:extLst>
          </p:cNvPr>
          <p:cNvSpPr/>
          <p:nvPr/>
        </p:nvSpPr>
        <p:spPr>
          <a:xfrm>
            <a:off x="2425263" y="2803679"/>
            <a:ext cx="438912" cy="438912"/>
          </a:xfrm>
          <a:prstGeom prst="ellipse">
            <a:avLst/>
          </a:prstGeom>
          <a:solidFill>
            <a:srgbClr val="00A3A1"/>
          </a:solidFill>
          <a:ln w="12700">
            <a:solidFill>
              <a:srgbClr val="00A3A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12A4E87E-181E-E049-F465-6BFAE42CEFEC}"/>
              </a:ext>
            </a:extLst>
          </p:cNvPr>
          <p:cNvSpPr/>
          <p:nvPr/>
        </p:nvSpPr>
        <p:spPr>
          <a:xfrm>
            <a:off x="3022948" y="2913403"/>
            <a:ext cx="5666786" cy="3474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3F4B5B"/>
                </a:solidFill>
              </a:rPr>
              <a:t>The hospital design, space and services, using existing work where it can help the next stage.</a:t>
            </a:r>
            <a:endParaRPr lang="en-US" sz="2400" dirty="0"/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30A48AED-51E4-C396-00B5-1AF9B2E6A9EF}"/>
              </a:ext>
            </a:extLst>
          </p:cNvPr>
          <p:cNvSpPr/>
          <p:nvPr/>
        </p:nvSpPr>
        <p:spPr>
          <a:xfrm>
            <a:off x="2401156" y="3919247"/>
            <a:ext cx="438912" cy="438912"/>
          </a:xfrm>
          <a:prstGeom prst="ellipse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D251ABD2-7C6F-5EF3-A29E-FB8A18CCA7CA}"/>
              </a:ext>
            </a:extLst>
          </p:cNvPr>
          <p:cNvSpPr/>
          <p:nvPr/>
        </p:nvSpPr>
        <p:spPr>
          <a:xfrm>
            <a:off x="3022948" y="4121542"/>
            <a:ext cx="5666786" cy="13716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GB" sz="2400" dirty="0"/>
              <a:t>Investment needed to maintain safe and effective services at the existing hospital</a:t>
            </a:r>
            <a:r>
              <a:rPr lang="en-US" sz="2400" dirty="0">
                <a:solidFill>
                  <a:srgbClr val="3F4B5B"/>
                </a:solidFill>
              </a:rPr>
              <a:t>.</a:t>
            </a:r>
            <a:endParaRPr lang="en-US" sz="2400" dirty="0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B9FE917B-0389-5726-AB3E-E70C7317920D}"/>
              </a:ext>
            </a:extLst>
          </p:cNvPr>
          <p:cNvSpPr/>
          <p:nvPr/>
        </p:nvSpPr>
        <p:spPr>
          <a:xfrm>
            <a:off x="2401156" y="5466031"/>
            <a:ext cx="718219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D2F48"/>
                </a:solidFill>
              </a:rPr>
              <a:t>The reset should stay patient-</a:t>
            </a:r>
            <a:r>
              <a:rPr lang="en-US" sz="2400" b="1" dirty="0" err="1">
                <a:solidFill>
                  <a:srgbClr val="2D2F48"/>
                </a:solidFill>
              </a:rPr>
              <a:t>centred</a:t>
            </a:r>
            <a:r>
              <a:rPr lang="en-US" sz="2400" b="1" dirty="0">
                <a:solidFill>
                  <a:srgbClr val="2D2F48"/>
                </a:solidFill>
              </a:rPr>
              <a:t>, clinically led, affordable, deliverable, resilient and transparent.</a:t>
            </a:r>
            <a:endParaRPr lang="en-US" sz="2400" dirty="0"/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C7597E6E-98CC-8D02-CF89-EF39033204F5}"/>
              </a:ext>
            </a:extLst>
          </p:cNvPr>
          <p:cNvSpPr/>
          <p:nvPr/>
        </p:nvSpPr>
        <p:spPr>
          <a:xfrm>
            <a:off x="2401156" y="1569551"/>
            <a:ext cx="438912" cy="416158"/>
          </a:xfrm>
          <a:prstGeom prst="ellipse">
            <a:avLst/>
          </a:prstGeom>
          <a:solidFill>
            <a:srgbClr val="2D2F48"/>
          </a:solidFill>
          <a:ln w="12700">
            <a:solidFill>
              <a:srgbClr val="2D2F4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E52A2D-A196-F87D-1EF3-9EEBBD936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025" y="459442"/>
            <a:ext cx="1123950" cy="762000"/>
          </a:xfrm>
          <a:prstGeom prst="rect">
            <a:avLst/>
          </a:prstGeom>
        </p:spPr>
      </p:pic>
      <p:pic>
        <p:nvPicPr>
          <p:cNvPr id="24" name="Picture 23" descr="A logo for a hospital&#10;&#10;AI-generated content may be incorrect.">
            <a:extLst>
              <a:ext uri="{FF2B5EF4-FFF2-40B4-BE49-F238E27FC236}">
                <a16:creationId xmlns:a16="http://schemas.microsoft.com/office/drawing/2014/main" id="{A34701B9-EBCA-04A7-D06B-3EB7A6C3D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" y="474850"/>
            <a:ext cx="2076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6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0"/>
          <p:cNvSpPr/>
          <p:nvPr/>
        </p:nvSpPr>
        <p:spPr>
          <a:xfrm>
            <a:off x="509033" y="395838"/>
            <a:ext cx="11301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3200" b="1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does this mean for patients, staff and services?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4" name="Text 1"/>
          <p:cNvSpPr/>
          <p:nvPr/>
        </p:nvSpPr>
        <p:spPr>
          <a:xfrm>
            <a:off x="511885" y="1280385"/>
            <a:ext cx="10397710" cy="5666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>
                <a:solidFill>
                  <a:schemeClr val="bg1"/>
                </a:solidFill>
              </a:rPr>
              <a:t>Continuity now, redesign for the future, and clear updates as information develops</a:t>
            </a:r>
            <a:r>
              <a:rPr lang="en-US" sz="105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Shape 3"/>
          <p:cNvSpPr/>
          <p:nvPr/>
        </p:nvSpPr>
        <p:spPr>
          <a:xfrm>
            <a:off x="879886" y="1997425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4"/>
          <p:cNvSpPr/>
          <p:nvPr/>
        </p:nvSpPr>
        <p:spPr>
          <a:xfrm>
            <a:off x="879886" y="1997425"/>
            <a:ext cx="100624" cy="1905277"/>
          </a:xfrm>
          <a:prstGeom prst="rect">
            <a:avLst/>
          </a:prstGeom>
          <a:solidFill>
            <a:srgbClr val="A9DDBB"/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5"/>
          <p:cNvSpPr/>
          <p:nvPr/>
        </p:nvSpPr>
        <p:spPr>
          <a:xfrm>
            <a:off x="1108486" y="2143729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2D2F48"/>
                </a:solidFill>
              </a:rPr>
              <a:t>Patients and public</a:t>
            </a:r>
            <a:endParaRPr lang="en-US" sz="2000"/>
          </a:p>
        </p:txBody>
      </p:sp>
      <p:sp>
        <p:nvSpPr>
          <p:cNvPr id="33" name="Text 6"/>
          <p:cNvSpPr/>
          <p:nvPr/>
        </p:nvSpPr>
        <p:spPr>
          <a:xfrm>
            <a:off x="1108486" y="2500345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3F4B5B"/>
                </a:solidFill>
              </a:rPr>
              <a:t>Services at University Hospital Monklands continue as normal.</a:t>
            </a:r>
            <a:endParaRPr lang="en-US" sz="2000"/>
          </a:p>
        </p:txBody>
      </p:sp>
      <p:sp>
        <p:nvSpPr>
          <p:cNvPr id="35" name="Shape 7"/>
          <p:cNvSpPr/>
          <p:nvPr/>
        </p:nvSpPr>
        <p:spPr>
          <a:xfrm>
            <a:off x="6320566" y="1997425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6" name="Shape 8"/>
          <p:cNvSpPr/>
          <p:nvPr/>
        </p:nvSpPr>
        <p:spPr>
          <a:xfrm>
            <a:off x="6320566" y="1997425"/>
            <a:ext cx="100624" cy="1905277"/>
          </a:xfrm>
          <a:prstGeom prst="rect">
            <a:avLst/>
          </a:prstGeom>
          <a:solidFill>
            <a:srgbClr val="9EC8EA"/>
          </a:solidFill>
          <a:ln w="12700">
            <a:solidFill>
              <a:srgbClr val="9EC8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9"/>
          <p:cNvSpPr/>
          <p:nvPr/>
        </p:nvSpPr>
        <p:spPr>
          <a:xfrm>
            <a:off x="6549166" y="2143729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2D2F48"/>
                </a:solidFill>
              </a:rPr>
              <a:t>Staff</a:t>
            </a:r>
            <a:endParaRPr lang="en-US" sz="2000"/>
          </a:p>
        </p:txBody>
      </p:sp>
      <p:sp>
        <p:nvSpPr>
          <p:cNvPr id="53" name="Text 10"/>
          <p:cNvSpPr/>
          <p:nvPr/>
        </p:nvSpPr>
        <p:spPr>
          <a:xfrm>
            <a:off x="6549166" y="2500345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3F4B5B"/>
                </a:solidFill>
              </a:rPr>
              <a:t>Staff will continue to be kept updated as plans develop.</a:t>
            </a:r>
            <a:endParaRPr lang="en-US" sz="2000"/>
          </a:p>
        </p:txBody>
      </p:sp>
      <p:sp>
        <p:nvSpPr>
          <p:cNvPr id="54" name="Shape 11"/>
          <p:cNvSpPr/>
          <p:nvPr/>
        </p:nvSpPr>
        <p:spPr>
          <a:xfrm>
            <a:off x="879886" y="4657498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5" name="Shape 12"/>
          <p:cNvSpPr/>
          <p:nvPr/>
        </p:nvSpPr>
        <p:spPr>
          <a:xfrm>
            <a:off x="879886" y="4657498"/>
            <a:ext cx="100624" cy="1905277"/>
          </a:xfrm>
          <a:prstGeom prst="rect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13"/>
          <p:cNvSpPr/>
          <p:nvPr/>
        </p:nvSpPr>
        <p:spPr>
          <a:xfrm>
            <a:off x="1108486" y="4803802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2D2F48"/>
                </a:solidFill>
              </a:rPr>
              <a:t>Existing estate</a:t>
            </a:r>
            <a:endParaRPr lang="en-US" sz="2000"/>
          </a:p>
        </p:txBody>
      </p:sp>
      <p:sp>
        <p:nvSpPr>
          <p:cNvPr id="57" name="Text 14"/>
          <p:cNvSpPr/>
          <p:nvPr/>
        </p:nvSpPr>
        <p:spPr>
          <a:xfrm>
            <a:off x="1108486" y="5160418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3F4B5B"/>
                </a:solidFill>
              </a:rPr>
              <a:t>Targeted investment will address current infrastructure pressures.</a:t>
            </a:r>
            <a:endParaRPr lang="en-US" sz="2000"/>
          </a:p>
        </p:txBody>
      </p:sp>
      <p:sp>
        <p:nvSpPr>
          <p:cNvPr id="58" name="Shape 15"/>
          <p:cNvSpPr/>
          <p:nvPr/>
        </p:nvSpPr>
        <p:spPr>
          <a:xfrm>
            <a:off x="6320566" y="4657498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9" name="Shape 16"/>
          <p:cNvSpPr/>
          <p:nvPr/>
        </p:nvSpPr>
        <p:spPr>
          <a:xfrm>
            <a:off x="6320566" y="4657498"/>
            <a:ext cx="100624" cy="1905277"/>
          </a:xfrm>
          <a:prstGeom prst="rect">
            <a:avLst/>
          </a:prstGeom>
          <a:solidFill>
            <a:srgbClr val="00A3A1"/>
          </a:solidFill>
          <a:ln w="12700">
            <a:solidFill>
              <a:srgbClr val="00A3A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Text 17"/>
          <p:cNvSpPr/>
          <p:nvPr/>
        </p:nvSpPr>
        <p:spPr>
          <a:xfrm>
            <a:off x="6549166" y="4803802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2D2F48"/>
                </a:solidFill>
              </a:rPr>
              <a:t>Future model</a:t>
            </a:r>
            <a:endParaRPr lang="en-US" sz="2000"/>
          </a:p>
        </p:txBody>
      </p:sp>
      <p:sp>
        <p:nvSpPr>
          <p:cNvPr id="61" name="Text 18"/>
          <p:cNvSpPr/>
          <p:nvPr/>
        </p:nvSpPr>
        <p:spPr>
          <a:xfrm>
            <a:off x="6549166" y="5160418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3F4B5B"/>
                </a:solidFill>
              </a:rPr>
              <a:t>Community services are part of the wider context for planning modern care.</a:t>
            </a:r>
            <a:endParaRPr lang="en-US" sz="20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B397D6-06E4-B1FE-0D2B-A23383534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849" y="649941"/>
            <a:ext cx="11239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9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0"/>
          <p:cNvSpPr/>
          <p:nvPr/>
        </p:nvSpPr>
        <p:spPr>
          <a:xfrm>
            <a:off x="770614" y="779481"/>
            <a:ext cx="11301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have we done since the announcement?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5" name="Shape 3"/>
          <p:cNvSpPr/>
          <p:nvPr/>
        </p:nvSpPr>
        <p:spPr>
          <a:xfrm>
            <a:off x="879886" y="1997425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4"/>
          <p:cNvSpPr/>
          <p:nvPr/>
        </p:nvSpPr>
        <p:spPr>
          <a:xfrm>
            <a:off x="879886" y="1997425"/>
            <a:ext cx="100624" cy="1905277"/>
          </a:xfrm>
          <a:prstGeom prst="rect">
            <a:avLst/>
          </a:prstGeom>
          <a:solidFill>
            <a:srgbClr val="A9DDBB"/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5"/>
          <p:cNvSpPr/>
          <p:nvPr/>
        </p:nvSpPr>
        <p:spPr>
          <a:xfrm>
            <a:off x="1108486" y="2143729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D2F48"/>
                </a:solidFill>
              </a:rPr>
              <a:t>Cabinet Secretary Visits</a:t>
            </a:r>
            <a:endParaRPr lang="en-US" sz="2000" dirty="0"/>
          </a:p>
        </p:txBody>
      </p:sp>
      <p:sp>
        <p:nvSpPr>
          <p:cNvPr id="33" name="Text 6"/>
          <p:cNvSpPr/>
          <p:nvPr/>
        </p:nvSpPr>
        <p:spPr>
          <a:xfrm>
            <a:off x="1108486" y="2500345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F4B5B"/>
                </a:solidFill>
              </a:rPr>
              <a:t>To Current University Hospital Monklands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F4B5B"/>
                </a:solidFill>
              </a:rPr>
              <a:t>To New Site at Wester Moffat</a:t>
            </a:r>
            <a:endParaRPr lang="en-US" sz="2000" dirty="0"/>
          </a:p>
        </p:txBody>
      </p:sp>
      <p:sp>
        <p:nvSpPr>
          <p:cNvPr id="35" name="Shape 7"/>
          <p:cNvSpPr/>
          <p:nvPr/>
        </p:nvSpPr>
        <p:spPr>
          <a:xfrm>
            <a:off x="6320566" y="1997425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6" name="Shape 8"/>
          <p:cNvSpPr/>
          <p:nvPr/>
        </p:nvSpPr>
        <p:spPr>
          <a:xfrm>
            <a:off x="6320566" y="1997425"/>
            <a:ext cx="100624" cy="1905277"/>
          </a:xfrm>
          <a:prstGeom prst="rect">
            <a:avLst/>
          </a:prstGeom>
          <a:solidFill>
            <a:srgbClr val="9EC8EA"/>
          </a:solidFill>
          <a:ln w="12700">
            <a:solidFill>
              <a:srgbClr val="9EC8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9"/>
          <p:cNvSpPr/>
          <p:nvPr/>
        </p:nvSpPr>
        <p:spPr>
          <a:xfrm>
            <a:off x="6549166" y="2143729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D2F48"/>
                </a:solidFill>
              </a:rPr>
              <a:t>Site Preparation Works</a:t>
            </a:r>
            <a:endParaRPr lang="en-US" sz="2000" dirty="0"/>
          </a:p>
        </p:txBody>
      </p:sp>
      <p:sp>
        <p:nvSpPr>
          <p:cNvPr id="53" name="Text 10"/>
          <p:cNvSpPr/>
          <p:nvPr/>
        </p:nvSpPr>
        <p:spPr>
          <a:xfrm>
            <a:off x="6549166" y="2500345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3F4B5B"/>
                </a:solidFill>
              </a:rPr>
              <a:t>Work planned prior to the announcement will continue to completion to ensure the site is in a state of readiness once the reset phase has been completed.</a:t>
            </a:r>
            <a:endParaRPr lang="en-US" sz="2000" dirty="0"/>
          </a:p>
        </p:txBody>
      </p:sp>
      <p:sp>
        <p:nvSpPr>
          <p:cNvPr id="54" name="Shape 11"/>
          <p:cNvSpPr/>
          <p:nvPr/>
        </p:nvSpPr>
        <p:spPr>
          <a:xfrm>
            <a:off x="879886" y="4657498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5" name="Shape 12"/>
          <p:cNvSpPr/>
          <p:nvPr/>
        </p:nvSpPr>
        <p:spPr>
          <a:xfrm>
            <a:off x="879886" y="4657498"/>
            <a:ext cx="100624" cy="1905277"/>
          </a:xfrm>
          <a:prstGeom prst="rect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13"/>
          <p:cNvSpPr/>
          <p:nvPr/>
        </p:nvSpPr>
        <p:spPr>
          <a:xfrm>
            <a:off x="1108486" y="4803802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D2F48"/>
                </a:solidFill>
              </a:rPr>
              <a:t>Governance Groups</a:t>
            </a:r>
            <a:endParaRPr lang="en-US" sz="2000" dirty="0"/>
          </a:p>
        </p:txBody>
      </p:sp>
      <p:sp>
        <p:nvSpPr>
          <p:cNvPr id="57" name="Text 14"/>
          <p:cNvSpPr/>
          <p:nvPr/>
        </p:nvSpPr>
        <p:spPr>
          <a:xfrm>
            <a:off x="1108486" y="5160418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F4B5B"/>
                </a:solidFill>
              </a:rPr>
              <a:t>MRP Reset Coordination Group – Chaired by NHSL Chief Executive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F4B5B"/>
                </a:solidFill>
              </a:rPr>
              <a:t>MRP Reset Oversight Board – Chaired jointly by NHSL and Scottish Government.</a:t>
            </a:r>
            <a:endParaRPr lang="en-US" sz="2000" dirty="0"/>
          </a:p>
        </p:txBody>
      </p:sp>
      <p:sp>
        <p:nvSpPr>
          <p:cNvPr id="58" name="Shape 15"/>
          <p:cNvSpPr/>
          <p:nvPr/>
        </p:nvSpPr>
        <p:spPr>
          <a:xfrm>
            <a:off x="6320566" y="4657498"/>
            <a:ext cx="5282738" cy="1905277"/>
          </a:xfrm>
          <a:prstGeom prst="roundRect">
            <a:avLst>
              <a:gd name="adj" fmla="val 3521"/>
            </a:avLst>
          </a:prstGeom>
          <a:solidFill>
            <a:srgbClr val="FFFFFF">
              <a:alpha val="98000"/>
            </a:srgbClr>
          </a:solidFill>
          <a:ln w="9525">
            <a:solidFill>
              <a:srgbClr val="D8DEE8"/>
            </a:solidFill>
            <a:prstDash val="solid"/>
          </a:ln>
          <a:effectLst>
            <a:outerShdw blurRad="12700" dist="6985" dir="27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59" name="Shape 16"/>
          <p:cNvSpPr/>
          <p:nvPr/>
        </p:nvSpPr>
        <p:spPr>
          <a:xfrm>
            <a:off x="6320566" y="4657498"/>
            <a:ext cx="100624" cy="1905277"/>
          </a:xfrm>
          <a:prstGeom prst="rect">
            <a:avLst/>
          </a:prstGeom>
          <a:solidFill>
            <a:srgbClr val="00A3A1"/>
          </a:solidFill>
          <a:ln w="12700">
            <a:solidFill>
              <a:srgbClr val="00A3A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Text 17"/>
          <p:cNvSpPr/>
          <p:nvPr/>
        </p:nvSpPr>
        <p:spPr>
          <a:xfrm>
            <a:off x="6549166" y="4803802"/>
            <a:ext cx="4819870" cy="4025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D2F48"/>
                </a:solidFill>
              </a:rPr>
              <a:t>Existing University Hospital Monklands</a:t>
            </a:r>
            <a:endParaRPr lang="en-US" sz="2000" dirty="0"/>
          </a:p>
        </p:txBody>
      </p:sp>
      <p:sp>
        <p:nvSpPr>
          <p:cNvPr id="61" name="Text 18"/>
          <p:cNvSpPr/>
          <p:nvPr/>
        </p:nvSpPr>
        <p:spPr>
          <a:xfrm>
            <a:off x="6549166" y="5160418"/>
            <a:ext cx="4819870" cy="10331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3F4B5B"/>
                </a:solidFill>
              </a:rPr>
              <a:t>As part of the reset announcement Scottish Government has committed to additional funding for the current hospital.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B397D6-06E4-B1FE-0D2B-A23383534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849" y="649941"/>
            <a:ext cx="11239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6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0"/>
          <p:cNvSpPr/>
          <p:nvPr/>
        </p:nvSpPr>
        <p:spPr>
          <a:xfrm>
            <a:off x="4198893" y="82253"/>
            <a:ext cx="6276109" cy="100833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The position today</a:t>
            </a:r>
            <a:endParaRPr lang="en-US" sz="2800" dirty="0"/>
          </a:p>
        </p:txBody>
      </p:sp>
      <p:sp>
        <p:nvSpPr>
          <p:cNvPr id="36" name="Shape 2"/>
          <p:cNvSpPr/>
          <p:nvPr/>
        </p:nvSpPr>
        <p:spPr>
          <a:xfrm>
            <a:off x="191924" y="1302181"/>
            <a:ext cx="528514" cy="506131"/>
          </a:xfrm>
          <a:prstGeom prst="ellipse">
            <a:avLst/>
          </a:prstGeom>
          <a:solidFill>
            <a:srgbClr val="A9DDBB"/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4"/>
          <p:cNvSpPr/>
          <p:nvPr/>
        </p:nvSpPr>
        <p:spPr>
          <a:xfrm>
            <a:off x="951443" y="1391350"/>
            <a:ext cx="5175037" cy="38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</a:rPr>
              <a:t>The commitment remains</a:t>
            </a:r>
            <a:endParaRPr lang="en-US" sz="2800"/>
          </a:p>
        </p:txBody>
      </p:sp>
      <p:sp>
        <p:nvSpPr>
          <p:cNvPr id="38" name="Text 5"/>
          <p:cNvSpPr/>
          <p:nvPr/>
        </p:nvSpPr>
        <p:spPr>
          <a:xfrm>
            <a:off x="951443" y="1949685"/>
            <a:ext cx="4877639" cy="11535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F1F4F8"/>
                </a:solidFill>
              </a:rPr>
              <a:t>Scottish Government remains committed to a new Monklands hospital at Wester Moffat.</a:t>
            </a:r>
            <a:endParaRPr lang="en-US" sz="2800" dirty="0"/>
          </a:p>
        </p:txBody>
      </p:sp>
      <p:sp>
        <p:nvSpPr>
          <p:cNvPr id="39" name="Shape 6"/>
          <p:cNvSpPr/>
          <p:nvPr/>
        </p:nvSpPr>
        <p:spPr>
          <a:xfrm>
            <a:off x="6126479" y="1302181"/>
            <a:ext cx="528514" cy="506131"/>
          </a:xfrm>
          <a:prstGeom prst="ellipse">
            <a:avLst/>
          </a:prstGeom>
          <a:solidFill>
            <a:srgbClr val="9EC8EA"/>
          </a:solidFill>
          <a:ln w="12700">
            <a:solidFill>
              <a:srgbClr val="9EC8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8"/>
          <p:cNvSpPr/>
          <p:nvPr/>
        </p:nvSpPr>
        <p:spPr>
          <a:xfrm>
            <a:off x="6889120" y="1391350"/>
            <a:ext cx="5175037" cy="38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</a:rPr>
              <a:t>The route is changing</a:t>
            </a:r>
            <a:endParaRPr lang="en-US" sz="2800"/>
          </a:p>
        </p:txBody>
      </p:sp>
      <p:sp>
        <p:nvSpPr>
          <p:cNvPr id="41" name="Text 9"/>
          <p:cNvSpPr/>
          <p:nvPr/>
        </p:nvSpPr>
        <p:spPr>
          <a:xfrm>
            <a:off x="6885998" y="1950481"/>
            <a:ext cx="5175038" cy="11658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F1F4F8"/>
                </a:solidFill>
              </a:rPr>
              <a:t>The current design will not proceed in its current form and will be reset.</a:t>
            </a:r>
            <a:endParaRPr lang="en-US" sz="2600" dirty="0"/>
          </a:p>
        </p:txBody>
      </p:sp>
      <p:sp>
        <p:nvSpPr>
          <p:cNvPr id="42" name="Shape 10"/>
          <p:cNvSpPr/>
          <p:nvPr/>
        </p:nvSpPr>
        <p:spPr>
          <a:xfrm>
            <a:off x="191924" y="3242909"/>
            <a:ext cx="528514" cy="506131"/>
          </a:xfrm>
          <a:prstGeom prst="ellipse">
            <a:avLst/>
          </a:prstGeom>
          <a:solidFill>
            <a:srgbClr val="F6B900"/>
          </a:solidFill>
          <a:ln w="12700">
            <a:solidFill>
              <a:srgbClr val="F6B9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12"/>
          <p:cNvSpPr/>
          <p:nvPr/>
        </p:nvSpPr>
        <p:spPr>
          <a:xfrm>
            <a:off x="954371" y="3433803"/>
            <a:ext cx="5175037" cy="38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</a:rPr>
              <a:t>Services continue</a:t>
            </a:r>
            <a:endParaRPr lang="en-US" sz="2800"/>
          </a:p>
        </p:txBody>
      </p:sp>
      <p:sp>
        <p:nvSpPr>
          <p:cNvPr id="44" name="Text 13"/>
          <p:cNvSpPr/>
          <p:nvPr/>
        </p:nvSpPr>
        <p:spPr>
          <a:xfrm>
            <a:off x="954371" y="3999912"/>
            <a:ext cx="4767783" cy="121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F1F4F8"/>
                </a:solidFill>
              </a:rPr>
              <a:t>University Hospital Monklands continues to run as normal during the reset.</a:t>
            </a:r>
            <a:endParaRPr lang="en-US" sz="2600" dirty="0"/>
          </a:p>
        </p:txBody>
      </p:sp>
      <p:sp>
        <p:nvSpPr>
          <p:cNvPr id="46" name="Text 16"/>
          <p:cNvSpPr/>
          <p:nvPr/>
        </p:nvSpPr>
        <p:spPr>
          <a:xfrm>
            <a:off x="6885999" y="3366568"/>
            <a:ext cx="5175037" cy="38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The conversation continues</a:t>
            </a:r>
            <a:endParaRPr lang="en-US" sz="2800" dirty="0"/>
          </a:p>
        </p:txBody>
      </p:sp>
      <p:sp>
        <p:nvSpPr>
          <p:cNvPr id="47" name="Text 17"/>
          <p:cNvSpPr/>
          <p:nvPr/>
        </p:nvSpPr>
        <p:spPr>
          <a:xfrm>
            <a:off x="6885998" y="3999294"/>
            <a:ext cx="5175038" cy="12780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F1F4F8"/>
                </a:solidFill>
              </a:rPr>
              <a:t>Updates through the website Q&amp;A, and future opportunities for public involvement</a:t>
            </a:r>
            <a:endParaRPr lang="en-US" sz="2600" dirty="0"/>
          </a:p>
        </p:txBody>
      </p:sp>
      <p:sp>
        <p:nvSpPr>
          <p:cNvPr id="48" name="Shape 18"/>
          <p:cNvSpPr/>
          <p:nvPr/>
        </p:nvSpPr>
        <p:spPr>
          <a:xfrm>
            <a:off x="1793989" y="5452743"/>
            <a:ext cx="8678999" cy="681941"/>
          </a:xfrm>
          <a:prstGeom prst="roundRect">
            <a:avLst>
              <a:gd name="adj" fmla="val 12903"/>
            </a:avLst>
          </a:prstGeom>
          <a:solidFill>
            <a:srgbClr val="A9DDBB"/>
          </a:solidFill>
          <a:ln w="12700">
            <a:solidFill>
              <a:srgbClr val="A9DD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19"/>
          <p:cNvSpPr/>
          <p:nvPr/>
        </p:nvSpPr>
        <p:spPr>
          <a:xfrm>
            <a:off x="2188920" y="5609382"/>
            <a:ext cx="7817609" cy="38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D2F48"/>
                </a:solidFill>
              </a:rPr>
              <a:t>Questions and discussion</a:t>
            </a:r>
            <a:endParaRPr lang="en-US" sz="2800"/>
          </a:p>
        </p:txBody>
      </p:sp>
      <p:sp>
        <p:nvSpPr>
          <p:cNvPr id="50" name="Shape 14"/>
          <p:cNvSpPr/>
          <p:nvPr/>
        </p:nvSpPr>
        <p:spPr>
          <a:xfrm>
            <a:off x="6126479" y="3273236"/>
            <a:ext cx="594358" cy="551386"/>
          </a:xfrm>
          <a:prstGeom prst="ellipse">
            <a:avLst/>
          </a:prstGeom>
          <a:solidFill>
            <a:srgbClr val="C650C8"/>
          </a:solidFill>
          <a:ln w="12700">
            <a:solidFill>
              <a:srgbClr val="C650C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5F4D54-4F90-0DB7-0948-5BEBDD94C827}"/>
              </a:ext>
            </a:extLst>
          </p:cNvPr>
          <p:cNvSpPr txBox="1"/>
          <p:nvPr/>
        </p:nvSpPr>
        <p:spPr>
          <a:xfrm>
            <a:off x="2746375" y="6286500"/>
            <a:ext cx="65087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Reset Phase Q &amp; A | New University Hospital Monklands</a:t>
            </a:r>
            <a:endParaRPr lang="en-US">
              <a:solidFill>
                <a:schemeClr val="bg1"/>
              </a:solidFill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B64FE0-EC5F-0D18-C952-ECB5FAB14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6466" y="324971"/>
            <a:ext cx="1123950" cy="76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EE7610-756C-0E7D-099D-A91981874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62" y="223253"/>
            <a:ext cx="20764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31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nklands NHS Lanarkshire">
      <a:dk1>
        <a:srgbClr val="333348"/>
      </a:dk1>
      <a:lt1>
        <a:srgbClr val="FFFFFF"/>
      </a:lt1>
      <a:dk2>
        <a:srgbClr val="333348"/>
      </a:dk2>
      <a:lt2>
        <a:srgbClr val="E7E6E6"/>
      </a:lt2>
      <a:accent1>
        <a:srgbClr val="97C2E5"/>
      </a:accent1>
      <a:accent2>
        <a:srgbClr val="EEA315"/>
      </a:accent2>
      <a:accent3>
        <a:srgbClr val="C6C6C6"/>
      </a:accent3>
      <a:accent4>
        <a:srgbClr val="D2C122"/>
      </a:accent4>
      <a:accent5>
        <a:srgbClr val="C859DD"/>
      </a:accent5>
      <a:accent6>
        <a:srgbClr val="A2D9A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nklands PPT Pres" id="{0859817E-0F2B-3D40-8AFD-398B6B406643}" vid="{C168CDCD-B9E4-A048-AD0F-52FC5CB36D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612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arron@elasticcreative.co.uk</dc:creator>
  <cp:lastModifiedBy>Craig Mckay (NHS Lanarkshire)</cp:lastModifiedBy>
  <cp:revision>8</cp:revision>
  <dcterms:created xsi:type="dcterms:W3CDTF">2025-05-08T13:54:19Z</dcterms:created>
  <dcterms:modified xsi:type="dcterms:W3CDTF">2026-08-25T11:53:12Z</dcterms:modified>
</cp:coreProperties>
</file>